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6" r:id="rId2"/>
    <p:sldId id="277" r:id="rId3"/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6" d="100"/>
          <a:sy n="106" d="100"/>
        </p:scale>
        <p:origin x="176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53942" y="1768078"/>
            <a:ext cx="5030390" cy="642938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sz="2400" b="1" dirty="0"/>
              <a:t>AL-FARABI KAZAKH NATIONAL UNIVERSITY</a:t>
            </a:r>
            <a:endParaRPr lang="ru-RU" sz="2400" b="1" dirty="0"/>
          </a:p>
        </p:txBody>
      </p:sp>
      <p:sp>
        <p:nvSpPr>
          <p:cNvPr id="4099" name="TextBox 3"/>
          <p:cNvSpPr txBox="1">
            <a:spLocks noChangeArrowheads="1"/>
          </p:cNvSpPr>
          <p:nvPr/>
        </p:nvSpPr>
        <p:spPr bwMode="auto">
          <a:xfrm>
            <a:off x="2789636" y="2501504"/>
            <a:ext cx="4860131" cy="738664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ru-RU" sz="2100" b="1"/>
              <a:t>Department of political science and political technologies</a:t>
            </a:r>
            <a:r>
              <a:rPr lang="ru-RU" altLang="ru-RU" sz="2100" b="1"/>
              <a:t> </a:t>
            </a:r>
          </a:p>
        </p:txBody>
      </p:sp>
      <p:sp>
        <p:nvSpPr>
          <p:cNvPr id="4100" name="TextBox 4"/>
          <p:cNvSpPr txBox="1">
            <a:spLocks noChangeArrowheads="1"/>
          </p:cNvSpPr>
          <p:nvPr/>
        </p:nvSpPr>
        <p:spPr bwMode="auto">
          <a:xfrm>
            <a:off x="2789636" y="3340894"/>
            <a:ext cx="4968478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kk-KZ" altLang="ru-RU" sz="2100" b="1"/>
              <a:t>Methodology of modern political </a:t>
            </a:r>
            <a:r>
              <a:rPr lang="en-US" altLang="ru-RU" sz="2100" b="1"/>
              <a:t>research</a:t>
            </a:r>
            <a:endParaRPr lang="ru-RU" altLang="ru-RU" sz="4050" b="1">
              <a:cs typeface="Arial" panose="020B0604020202020204" pitchFamily="34" charset="0"/>
            </a:endParaRPr>
          </a:p>
        </p:txBody>
      </p:sp>
      <p:sp>
        <p:nvSpPr>
          <p:cNvPr id="4101" name="TextBox 5"/>
          <p:cNvSpPr txBox="1">
            <a:spLocks noChangeArrowheads="1"/>
          </p:cNvSpPr>
          <p:nvPr/>
        </p:nvSpPr>
        <p:spPr bwMode="auto">
          <a:xfrm>
            <a:off x="2897981" y="4087417"/>
            <a:ext cx="243006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" altLang="ru-RU" b="1"/>
              <a:t>Abzhapparova A.A.</a:t>
            </a:r>
          </a:p>
          <a:p>
            <a:pPr eaLnBrk="1" hangingPunct="1"/>
            <a:r>
              <a:rPr lang="en-US" altLang="ru-RU" b="1"/>
              <a:t>Senior lecturer</a:t>
            </a:r>
            <a:endParaRPr lang="ru-RU" altLang="ru-RU" b="1"/>
          </a:p>
        </p:txBody>
      </p:sp>
      <p:pic>
        <p:nvPicPr>
          <p:cNvPr id="4102" name="Рисунок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812" y="1794273"/>
            <a:ext cx="910829" cy="825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430343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Step 2: Academic Databases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Google Scholar</a:t>
            </a:r>
          </a:p>
          <a:p>
            <a:r>
              <a:t>Scopus</a:t>
            </a:r>
          </a:p>
          <a:p>
            <a:r>
              <a:t>Web of Science</a:t>
            </a:r>
          </a:p>
          <a:p>
            <a:r>
              <a:t>JSTOR</a:t>
            </a:r>
          </a:p>
          <a:p>
            <a:r>
              <a:t>SSRN</a:t>
            </a:r>
          </a:p>
          <a:p>
            <a:r>
              <a:t>ProQuest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Search Strategies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Backward search (references)</a:t>
            </a:r>
          </a:p>
          <a:p>
            <a:r>
              <a:t>Forward search (citations)</a:t>
            </a:r>
          </a:p>
          <a:p>
            <a:r>
              <a:t>Citation chasing</a:t>
            </a:r>
          </a:p>
          <a:p>
            <a:r>
              <a:t>Review articles as entry points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Identifying Seminal Works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Highly cited publications</a:t>
            </a:r>
          </a:p>
          <a:p>
            <a:r>
              <a:t>Foundational theories</a:t>
            </a:r>
          </a:p>
          <a:p>
            <a:r>
              <a:t>Influential books</a:t>
            </a:r>
          </a:p>
          <a:p>
            <a:r>
              <a:t>Agenda-setting journal articles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Hierarchising Literature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Not all literature has equal importance</a:t>
            </a:r>
          </a:p>
          <a:p>
            <a:r>
              <a:t>Focus on influential theoretical works</a:t>
            </a:r>
          </a:p>
          <a:p>
            <a:r>
              <a:t>Identify major empirical studies</a:t>
            </a:r>
          </a:p>
          <a:p>
            <a:r>
              <a:t>Include recent developments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Four Levels of Literature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Foundational theory</a:t>
            </a:r>
          </a:p>
          <a:p>
            <a:r>
              <a:t>2. Key empirical studies</a:t>
            </a:r>
          </a:p>
          <a:p>
            <a:r>
              <a:t>3. Recent developments</a:t>
            </a:r>
          </a:p>
          <a:p>
            <a:r>
              <a:t>4. Contextual or supporting literature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Organising the Literature Review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Avoid chronological summaries</a:t>
            </a:r>
          </a:p>
          <a:p>
            <a:r>
              <a:t>Organise literature analytically</a:t>
            </a:r>
          </a:p>
          <a:p>
            <a:r>
              <a:t>Group studies into meaningful categories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Common Structures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Thematic structure</a:t>
            </a:r>
          </a:p>
          <a:p>
            <a:r>
              <a:t>Theoretical schools</a:t>
            </a:r>
          </a:p>
          <a:p>
            <a:r>
              <a:t>Methodological approaches</a:t>
            </a:r>
          </a:p>
          <a:p>
            <a:r>
              <a:t>Regional or comparative perspectives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Building a Narrative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 literature review is an argument</a:t>
            </a:r>
          </a:p>
          <a:p>
            <a:r>
              <a:t>Show how debates developed</a:t>
            </a:r>
          </a:p>
          <a:p>
            <a:r>
              <a:t>Highlight agreements and disagreements</a:t>
            </a:r>
          </a:p>
          <a:p>
            <a:r>
              <a:t>Lead the reader toward the research gap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Identifying the Research Gap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Conceptual gaps</a:t>
            </a:r>
          </a:p>
          <a:p>
            <a:r>
              <a:t>Empirical gaps</a:t>
            </a:r>
          </a:p>
          <a:p>
            <a:r>
              <a:t>Geographical gaps</a:t>
            </a:r>
          </a:p>
          <a:p>
            <a:r>
              <a:t>Methodological gaps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Common Mistakes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Annotated bibliography instead of synthesis</a:t>
            </a:r>
          </a:p>
          <a:p>
            <a:r>
              <a:t>Too many sources without analysis</a:t>
            </a:r>
          </a:p>
          <a:p>
            <a:r>
              <a:t>Lack of critical evaluation</a:t>
            </a:r>
          </a:p>
          <a:p>
            <a:r>
              <a:t>No clear research gap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Box 3"/>
          <p:cNvSpPr txBox="1">
            <a:spLocks noChangeArrowheads="1"/>
          </p:cNvSpPr>
          <p:nvPr/>
        </p:nvSpPr>
        <p:spPr bwMode="auto">
          <a:xfrm>
            <a:off x="2681287" y="1814513"/>
            <a:ext cx="496847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kk-KZ" altLang="ru-RU" sz="2400" b="1"/>
              <a:t>Methodology of modern political</a:t>
            </a:r>
            <a:endParaRPr lang="ru-RU" altLang="ru-RU" sz="4500" b="1">
              <a:cs typeface="Arial" panose="020B0604020202020204" pitchFamily="34" charset="0"/>
            </a:endParaRPr>
          </a:p>
        </p:txBody>
      </p:sp>
      <p:sp>
        <p:nvSpPr>
          <p:cNvPr id="5123" name="TextBox 5"/>
          <p:cNvSpPr txBox="1">
            <a:spLocks noChangeArrowheads="1"/>
          </p:cNvSpPr>
          <p:nvPr/>
        </p:nvSpPr>
        <p:spPr bwMode="auto">
          <a:xfrm>
            <a:off x="2681289" y="3575448"/>
            <a:ext cx="5713168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ru-RU" sz="2400" b="1" dirty="0">
                <a:solidFill>
                  <a:srgbClr val="0070C0"/>
                </a:solidFill>
              </a:rPr>
              <a:t>Lecture</a:t>
            </a:r>
            <a:r>
              <a:rPr lang="ru-RU" altLang="ru-RU" sz="2400" b="1" dirty="0">
                <a:solidFill>
                  <a:srgbClr val="0070C0"/>
                </a:solidFill>
              </a:rPr>
              <a:t> 9</a:t>
            </a:r>
          </a:p>
          <a:p>
            <a:r>
              <a:rPr lang="en-US" sz="2400" dirty="0"/>
              <a:t>How to Search, </a:t>
            </a:r>
            <a:r>
              <a:rPr lang="en-US" sz="2400" dirty="0" err="1"/>
              <a:t>Hierarchise</a:t>
            </a:r>
            <a:r>
              <a:rPr lang="en-US" sz="2400" dirty="0"/>
              <a:t> Literature and Build a Narrative</a:t>
            </a:r>
            <a:endParaRPr lang="ru-RU" altLang="ru-RU" sz="2400" dirty="0"/>
          </a:p>
        </p:txBody>
      </p:sp>
      <p:pic>
        <p:nvPicPr>
          <p:cNvPr id="5124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812" y="1794273"/>
            <a:ext cx="910829" cy="825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4152901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Tools for Managing Literature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Zotero</a:t>
            </a:r>
          </a:p>
          <a:p>
            <a:r>
              <a:t>Mendeley</a:t>
            </a:r>
          </a:p>
          <a:p>
            <a:r>
              <a:t>EndNote</a:t>
            </a:r>
          </a:p>
          <a:p>
            <a:r>
              <a:t>Use literature matrices to compare studies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Discussion 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How do we identify influential literature?</a:t>
            </a:r>
          </a:p>
          <a:p>
            <a:r>
              <a:t>Should literature reviews prioritise classic or recent works?</a:t>
            </a:r>
          </a:p>
          <a:p>
            <a:r>
              <a:t>How can researchers avoid selection bias?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Exercise for PhD Students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Select a dissertation topic</a:t>
            </a:r>
          </a:p>
          <a:p>
            <a:r>
              <a:t>Identify 5 key articles</a:t>
            </a:r>
          </a:p>
          <a:p>
            <a:r>
              <a:t>Group them into two theoretical perspectives</a:t>
            </a:r>
          </a:p>
          <a:p>
            <a:r>
              <a:t>Write a short synthesis paragraph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Literature Review in Political Science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How to Search, Hierarchise Literature and Build a Narrative</a:t>
            </a:r>
          </a:p>
          <a:p>
            <a:r>
              <a:t>Lecture for PhD Students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Learning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Understand the purpose of a literature review</a:t>
            </a:r>
          </a:p>
          <a:p>
            <a:r>
              <a:t>Learn how to search academic literature</a:t>
            </a:r>
          </a:p>
          <a:p>
            <a:r>
              <a:t>Identify key debates and seminal works</a:t>
            </a:r>
          </a:p>
          <a:p>
            <a:r>
              <a:t>Organise literature into analytical themes</a:t>
            </a:r>
          </a:p>
          <a:p>
            <a:r>
              <a:t>Build a coherent research narrative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Why Literature Reviews Matter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Demonstrate knowledge of the field</a:t>
            </a:r>
          </a:p>
          <a:p>
            <a:r>
              <a:t>Identify theoretical debates</a:t>
            </a:r>
          </a:p>
          <a:p>
            <a:r>
              <a:t>Position your research</a:t>
            </a:r>
          </a:p>
          <a:p>
            <a:r>
              <a:t>Reveal gaps in existing scholarship</a:t>
            </a:r>
          </a:p>
          <a:p>
            <a:r>
              <a:t>Justify your research question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Key Questions of a Literature Review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What do we already know?</a:t>
            </a:r>
          </a:p>
          <a:p>
            <a:r>
              <a:t>Where do scholars disagree?</a:t>
            </a:r>
          </a:p>
          <a:p>
            <a:r>
              <a:t>What theoretical approaches exist?</a:t>
            </a:r>
          </a:p>
          <a:p>
            <a:r>
              <a:t>What gaps remain in the literature?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Types of Literature Reviews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Narrative literature review</a:t>
            </a:r>
          </a:p>
          <a:p>
            <a:r>
              <a:t>Systematic literature review</a:t>
            </a:r>
          </a:p>
          <a:p>
            <a:r>
              <a:t>Integrative literature review</a:t>
            </a:r>
          </a:p>
          <a:p>
            <a:r>
              <a:t>Meta-analysis (less common in political science)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Step 1: Define Keywords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Start from core concepts of your research question</a:t>
            </a:r>
          </a:p>
          <a:p>
            <a:r>
              <a:t>Create keyword clusters</a:t>
            </a:r>
          </a:p>
          <a:p>
            <a:r>
              <a:t>Include synonyms and related terms</a:t>
            </a:r>
          </a:p>
          <a:p>
            <a:r>
              <a:t>Consider theoretical and empirical keywords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Example of Keyword Clusters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Digital governance cluster:</a:t>
            </a:r>
          </a:p>
          <a:p>
            <a:r>
              <a:t>e-government</a:t>
            </a:r>
          </a:p>
          <a:p>
            <a:r>
              <a:t>online participation</a:t>
            </a:r>
          </a:p>
          <a:p>
            <a:r>
              <a:t>digital state</a:t>
            </a:r>
          </a:p>
          <a:p>
            <a:r>
              <a:t>platform governance</a:t>
            </a:r>
          </a:p>
          <a:p>
            <a:r>
              <a:t>citizen engagement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439</Words>
  <Application>Microsoft Office PowerPoint</Application>
  <PresentationFormat>Экран (4:3)</PresentationFormat>
  <Paragraphs>110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5" baseType="lpstr">
      <vt:lpstr>Arial</vt:lpstr>
      <vt:lpstr>Calibri</vt:lpstr>
      <vt:lpstr>Office Theme</vt:lpstr>
      <vt:lpstr>AL-FARABI KAZAKH NATIONAL UNIVERSITY</vt:lpstr>
      <vt:lpstr>Презентация PowerPoint</vt:lpstr>
      <vt:lpstr>Literature Review in Political Science</vt:lpstr>
      <vt:lpstr>Learning Objectives</vt:lpstr>
      <vt:lpstr>Why Literature Reviews Matter</vt:lpstr>
      <vt:lpstr>Key Questions of a Literature Review</vt:lpstr>
      <vt:lpstr>Types of Literature Reviews</vt:lpstr>
      <vt:lpstr>Step 1: Define Keywords</vt:lpstr>
      <vt:lpstr>Example of Keyword Clusters</vt:lpstr>
      <vt:lpstr>Step 2: Academic Databases</vt:lpstr>
      <vt:lpstr>Search Strategies</vt:lpstr>
      <vt:lpstr>Identifying Seminal Works</vt:lpstr>
      <vt:lpstr>Hierarchising Literature</vt:lpstr>
      <vt:lpstr>Four Levels of Literature</vt:lpstr>
      <vt:lpstr>Organising the Literature Review</vt:lpstr>
      <vt:lpstr>Common Structures</vt:lpstr>
      <vt:lpstr>Building a Narrative</vt:lpstr>
      <vt:lpstr>Identifying the Research Gap</vt:lpstr>
      <vt:lpstr>Common Mistakes</vt:lpstr>
      <vt:lpstr>Tools for Managing Literature</vt:lpstr>
      <vt:lpstr>Discussion Questions</vt:lpstr>
      <vt:lpstr>Exercise for PhD Students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Абжаппарова Айгуль</dc:creator>
  <cp:keywords/>
  <dc:description>generated using python-pptx</dc:description>
  <cp:lastModifiedBy>Абжаппарова Айгуль</cp:lastModifiedBy>
  <cp:revision>2</cp:revision>
  <dcterms:created xsi:type="dcterms:W3CDTF">2013-01-27T09:14:16Z</dcterms:created>
  <dcterms:modified xsi:type="dcterms:W3CDTF">2026-03-16T06:08:56Z</dcterms:modified>
  <cp:category/>
</cp:coreProperties>
</file>